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332" r:id="rId4"/>
    <p:sldId id="382" r:id="rId5"/>
    <p:sldId id="402" r:id="rId6"/>
    <p:sldId id="395" r:id="rId7"/>
    <p:sldId id="401" r:id="rId8"/>
    <p:sldId id="390" r:id="rId9"/>
    <p:sldId id="392" r:id="rId10"/>
    <p:sldId id="393" r:id="rId11"/>
    <p:sldId id="400" r:id="rId12"/>
    <p:sldId id="396" r:id="rId13"/>
    <p:sldId id="381" r:id="rId14"/>
    <p:sldId id="383" r:id="rId15"/>
    <p:sldId id="398" r:id="rId16"/>
    <p:sldId id="394" r:id="rId17"/>
  </p:sldIdLst>
  <p:sldSz cx="10691813" cy="7559675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2E79"/>
    <a:srgbClr val="2D70B7"/>
    <a:srgbClr val="FFFFFF"/>
    <a:srgbClr val="ACC32A"/>
    <a:srgbClr val="0B8C98"/>
    <a:srgbClr val="BA9CFF"/>
    <a:srgbClr val="A6DD8C"/>
    <a:srgbClr val="2D2C31"/>
    <a:srgbClr val="FACE7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 autoAdjust="0"/>
    <p:restoredTop sz="94795"/>
  </p:normalViewPr>
  <p:slideViewPr>
    <p:cSldViewPr snapToGrid="0" snapToObjects="1" showGuides="1">
      <p:cViewPr varScale="1">
        <p:scale>
          <a:sx n="67" d="100"/>
          <a:sy n="67" d="100"/>
        </p:scale>
        <p:origin x="940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7/14/2025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14/07/2025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youtube.com/watch?v=IuNj_rqx04o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rkingnation.com/i-want-that-job-sound-engineer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tate.org.uk/kids/games-quizzes/tate-paint" TargetMode="External"/><Relationship Id="rId4" Type="http://schemas.openxmlformats.org/officeDocument/2006/relationships/hyperlink" Target="https://www.tate.org.uk/kids/games-quizzes/street-ar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it-like-to-be-a-followspot-operator/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7VBVoDW9bs" TargetMode="External"/><Relationship Id="rId2" Type="http://schemas.openxmlformats.org/officeDocument/2006/relationships/hyperlink" Target="https://www.youtube.com/watch?v=T2XKcJOd8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JVzf9rtgf9Y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4" y="1512605"/>
            <a:ext cx="5977880" cy="277472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Entertainment and Art,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Entertainment and Art plan.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if you would like the students to use Tate Street Art, Tate Paint or allow them to choose.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952891" y="1512605"/>
            <a:ext cx="3350509" cy="2343403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Entertainment and Art: </a:t>
            </a:r>
          </a:p>
          <a:p>
            <a:pPr lvl="2">
              <a:spcAft>
                <a:spcPts val="544"/>
              </a:spcAft>
            </a:pPr>
            <a:r>
              <a:rPr lang="en-GB" dirty="0"/>
              <a:t>Access to the internet either through the tablets or laptops / desktops – individually or in small groups for research</a:t>
            </a:r>
          </a:p>
          <a:p>
            <a:pPr lvl="2">
              <a:spcAft>
                <a:spcPts val="544"/>
              </a:spcAft>
            </a:pPr>
            <a:r>
              <a:rPr lang="en-GB" dirty="0"/>
              <a:t>Printouts of homework sheets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Entertainment and Art: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mage result for animator at work">
            <a:extLst>
              <a:ext uri="{FF2B5EF4-FFF2-40B4-BE49-F238E27FC236}">
                <a16:creationId xmlns:a16="http://schemas.microsoft.com/office/drawing/2014/main" id="{FCE69CE9-DE61-40C9-8443-EA64E67189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54858" y="2130245"/>
            <a:ext cx="6737849" cy="461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5502" cy="3935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to work in movie special effects or animation?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to create the movies / cartoons of the future? 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537717"/>
            <a:ext cx="10691813" cy="5021958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Holograms in concerts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57529" cy="3788861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What do you think about holographic technology used in concerts?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bg1"/>
              </a:solidFill>
            </a:endParaRP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Would you like to see a holographic concert?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B9531D90-DE0B-4C9A-956F-C793E58CEF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827" y="1581616"/>
            <a:ext cx="6974574" cy="38760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5CE2193-42D4-473E-9F27-1D67CA39CAE5}"/>
              </a:ext>
            </a:extLst>
          </p:cNvPr>
          <p:cNvSpPr/>
          <p:nvPr/>
        </p:nvSpPr>
        <p:spPr>
          <a:xfrm>
            <a:off x="3302398" y="6024301"/>
            <a:ext cx="698028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Would you like to work creating the future of this type of technology?</a:t>
            </a:r>
          </a:p>
        </p:txBody>
      </p:sp>
    </p:spTree>
    <p:extLst>
      <p:ext uri="{BB962C8B-B14F-4D97-AF65-F5344CB8AC3E}">
        <p14:creationId xmlns:p14="http://schemas.microsoft.com/office/powerpoint/2010/main" val="1400387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588588" y="0"/>
            <a:ext cx="7103225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9DF42D-9812-483E-B43A-7D39C0B75E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7000" y="373729"/>
            <a:ext cx="6315707" cy="29731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2993141" cy="900000"/>
          </a:xfrm>
        </p:spPr>
        <p:txBody>
          <a:bodyPr/>
          <a:lstStyle/>
          <a:p>
            <a:r>
              <a:rPr lang="en-IN" dirty="0"/>
              <a:t>Technology and Music / Sound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897738" cy="3076649"/>
          </a:xfrm>
        </p:spPr>
        <p:txBody>
          <a:bodyPr/>
          <a:lstStyle/>
          <a:p>
            <a:r>
              <a:rPr lang="en-GB" sz="2000" b="0" dirty="0"/>
              <a:t>Do any of you have a passion for music?</a:t>
            </a:r>
          </a:p>
          <a:p>
            <a:r>
              <a:rPr lang="en-GB" sz="2000" b="0"/>
              <a:t>Would </a:t>
            </a:r>
            <a:r>
              <a:rPr lang="en-GB" sz="2000" b="0" dirty="0"/>
              <a:t>any of you </a:t>
            </a:r>
            <a:br>
              <a:rPr lang="en-GB" sz="2000" b="0" dirty="0"/>
            </a:br>
            <a:r>
              <a:rPr lang="en-GB" sz="2000" b="0" dirty="0"/>
              <a:t>like a career which involves music?  </a:t>
            </a:r>
          </a:p>
          <a:p>
            <a:r>
              <a:rPr lang="en-GB" sz="2000" b="0" dirty="0"/>
              <a:t>Can you think of ways in which technology and music are used together?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Google Shape;1611;p273">
            <a:extLst>
              <a:ext uri="{FF2B5EF4-FFF2-40B4-BE49-F238E27FC236}">
                <a16:creationId xmlns:a16="http://schemas.microsoft.com/office/drawing/2014/main" id="{7A2E96FE-A105-42B2-B370-CE0D39D66ABC}"/>
              </a:ext>
            </a:extLst>
          </p:cNvPr>
          <p:cNvSpPr/>
          <p:nvPr/>
        </p:nvSpPr>
        <p:spPr>
          <a:xfrm>
            <a:off x="3977000" y="2932981"/>
            <a:ext cx="6315707" cy="3815289"/>
          </a:xfrm>
          <a:prstGeom prst="rect">
            <a:avLst/>
          </a:prstGeom>
          <a:solidFill>
            <a:srgbClr val="ACC32A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900"/>
              </a:spcAft>
            </a:pPr>
            <a:r>
              <a:rPr lang="en-GB" sz="1600" b="1" spc="-4" dirty="0">
                <a:solidFill>
                  <a:schemeClr val="bg1"/>
                </a:solidFill>
                <a:cs typeface="Arial"/>
              </a:rPr>
              <a:t>Examples of Music Tech Jobs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Studio Sound Engineer: Make high quality recordings of music, speech and sound effects.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DJ: Entertain people and get them dancing by playing music in clubs, at events, or on the radio.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Stage Manager: Make sure live stage performances run smoothly by managing the crew, performers and technical needs of the show.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TV or Film Camera Operator: Use film or digital video cameras to shoot films, TV shows, adverts and music videos.</a:t>
            </a:r>
          </a:p>
          <a:p>
            <a:pPr marL="66827" marR="188789">
              <a:spcAft>
                <a:spcPts val="600"/>
              </a:spcAft>
            </a:pPr>
            <a:r>
              <a:rPr lang="en-GB" sz="1600" spc="-4" dirty="0">
                <a:solidFill>
                  <a:schemeClr val="bg1"/>
                </a:solidFill>
                <a:cs typeface="Arial"/>
              </a:rPr>
              <a:t>TV or Film Sound Technician: Record, mix and check the voices and background noise on a TV or film shoot in a studio or on location.</a:t>
            </a:r>
            <a:endParaRPr lang="en-GB" sz="1600" b="1" spc="-4" dirty="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A169DF4-DFFE-49D2-97CF-55B26F69A16E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FC78E91-8157-4942-B1EB-CA3C5A6773CB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885C114-D761-4499-8AD3-CA2DBDE2F2F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0" name="Rectangle 19">
            <a:hlinkClick r:id="rId3"/>
            <a:extLst>
              <a:ext uri="{FF2B5EF4-FFF2-40B4-BE49-F238E27FC236}">
                <a16:creationId xmlns:a16="http://schemas.microsoft.com/office/drawing/2014/main" id="{59D53709-02BD-4F42-968A-D3760DA3F5EE}"/>
              </a:ext>
            </a:extLst>
          </p:cNvPr>
          <p:cNvSpPr/>
          <p:nvPr/>
        </p:nvSpPr>
        <p:spPr>
          <a:xfrm>
            <a:off x="312214" y="6153815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968829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6090249" y="1512604"/>
            <a:ext cx="4212000" cy="428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Technology and Art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6383547" y="1719534"/>
            <a:ext cx="3666389" cy="37343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Technology has been providing artists with new ways to express themselves for many years.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You are now going to have a go at producing your own piece of art using technology.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like to be an artist when you are older?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consider making art with technology?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dirty="0">
                <a:solidFill>
                  <a:schemeClr val="bg1"/>
                </a:solidFill>
              </a:rPr>
              <a:t>Would any of you like to develop technology to create art?</a:t>
            </a:r>
          </a:p>
        </p:txBody>
      </p:sp>
      <p:pic>
        <p:nvPicPr>
          <p:cNvPr id="11" name="Picture 2" descr="Image result for tate street art">
            <a:extLst>
              <a:ext uri="{FF2B5EF4-FFF2-40B4-BE49-F238E27FC236}">
                <a16:creationId xmlns:a16="http://schemas.microsoft.com/office/drawing/2014/main" id="{BA7D016B-0351-4C13-AE61-A167C583A7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33" r="10654" b="4"/>
          <a:stretch/>
        </p:blipFill>
        <p:spPr bwMode="auto">
          <a:xfrm>
            <a:off x="388413" y="1512604"/>
            <a:ext cx="2587263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tate paint art">
            <a:extLst>
              <a:ext uri="{FF2B5EF4-FFF2-40B4-BE49-F238E27FC236}">
                <a16:creationId xmlns:a16="http://schemas.microsoft.com/office/drawing/2014/main" id="{0E1EA710-F96A-448F-9235-D878D20B9A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072" r="23150" b="2"/>
          <a:stretch/>
        </p:blipFill>
        <p:spPr bwMode="auto">
          <a:xfrm>
            <a:off x="3251723" y="1512604"/>
            <a:ext cx="2587825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A4E796-4FF3-405E-A6B1-1963B9626F8E}"/>
              </a:ext>
            </a:extLst>
          </p:cNvPr>
          <p:cNvSpPr/>
          <p:nvPr/>
        </p:nvSpPr>
        <p:spPr>
          <a:xfrm>
            <a:off x="388413" y="5092039"/>
            <a:ext cx="258726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https://www.tate.org.uk/kids/games-quizzes/street-art</a:t>
            </a:r>
            <a:r>
              <a:rPr lang="en-GB" sz="1600" dirty="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27B2623-178A-4A79-99D6-1ADABD04E5E9}"/>
              </a:ext>
            </a:extLst>
          </p:cNvPr>
          <p:cNvSpPr/>
          <p:nvPr/>
        </p:nvSpPr>
        <p:spPr>
          <a:xfrm>
            <a:off x="3251723" y="5092039"/>
            <a:ext cx="2580073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1600" u="sng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https://www.tate.org.uk/kids/games-quizzes/tate-paint</a:t>
            </a:r>
            <a:endParaRPr lang="en-GB" sz="16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D3B4555-86BE-49D2-9ADA-62EF9878CA50}"/>
              </a:ext>
            </a:extLst>
          </p:cNvPr>
          <p:cNvCxnSpPr>
            <a:stCxn id="12" idx="1"/>
            <a:endCxn id="12" idx="3"/>
          </p:cNvCxnSpPr>
          <p:nvPr/>
        </p:nvCxnSpPr>
        <p:spPr>
          <a:xfrm>
            <a:off x="3251723" y="3222604"/>
            <a:ext cx="2587825" cy="0"/>
          </a:xfrm>
          <a:prstGeom prst="line">
            <a:avLst/>
          </a:prstGeom>
          <a:ln w="12700" cap="sq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D3E699E-DCE3-4B4E-A02A-3FE0CF874046}"/>
              </a:ext>
            </a:extLst>
          </p:cNvPr>
          <p:cNvCxnSpPr/>
          <p:nvPr/>
        </p:nvCxnSpPr>
        <p:spPr>
          <a:xfrm>
            <a:off x="3251723" y="5776023"/>
            <a:ext cx="2587825" cy="0"/>
          </a:xfrm>
          <a:prstGeom prst="line">
            <a:avLst/>
          </a:prstGeom>
          <a:ln w="127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869AFC2-6417-4727-8E1D-703B85481320}"/>
              </a:ext>
            </a:extLst>
          </p:cNvPr>
          <p:cNvCxnSpPr/>
          <p:nvPr/>
        </p:nvCxnSpPr>
        <p:spPr>
          <a:xfrm>
            <a:off x="388413" y="5776023"/>
            <a:ext cx="2587825" cy="0"/>
          </a:xfrm>
          <a:prstGeom prst="line">
            <a:avLst/>
          </a:prstGeom>
          <a:ln w="12700" cap="sq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476445"/>
            <a:ext cx="10691813" cy="408323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is technology changing the world of work?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316274" cy="2153622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000" b="0" dirty="0"/>
              <a:t>There are many different careers available using, developing and creating technology within theatres e.g. Lighting Technician or Special Effects Technician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1032" name="Picture 8" descr="Image result for first care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14" y="4483255"/>
            <a:ext cx="1558374" cy="155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2D70B7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3"/>
            <a:extLst>
              <a:ext uri="{FF2B5EF4-FFF2-40B4-BE49-F238E27FC236}">
                <a16:creationId xmlns:a16="http://schemas.microsoft.com/office/drawing/2014/main" id="{72948524-CF26-400B-9A73-4D15C697C81A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7A8D1C80-1588-42C6-9F5A-FFE4F50A8A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53046" y="1543088"/>
            <a:ext cx="6650353" cy="520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59F811F-6245-460D-AF52-0A558F291F8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5841" y="2053976"/>
            <a:ext cx="7147560" cy="4693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Class discussion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35502" cy="39355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a career using technology to create movies, entertainment or art?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Would any of you like a career using technology in concerts or in the music industry? </a:t>
            </a:r>
          </a:p>
        </p:txBody>
      </p:sp>
    </p:spTree>
    <p:extLst>
      <p:ext uri="{BB962C8B-B14F-4D97-AF65-F5344CB8AC3E}">
        <p14:creationId xmlns:p14="http://schemas.microsoft.com/office/powerpoint/2010/main" val="590463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1" y="2153938"/>
            <a:ext cx="10691814" cy="4557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9914988" cy="393834"/>
          </a:xfrm>
        </p:spPr>
        <p:txBody>
          <a:bodyPr/>
          <a:lstStyle/>
          <a:p>
            <a:r>
              <a:rPr lang="en-GB" sz="2000" b="0" dirty="0"/>
              <a:t>Research and find your favourite piece of art created using technology.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9028D11-9A7C-495B-8478-30874EA0167E}"/>
              </a:ext>
            </a:extLst>
          </p:cNvPr>
          <p:cNvSpPr txBox="1">
            <a:spLocks/>
          </p:cNvSpPr>
          <p:nvPr/>
        </p:nvSpPr>
        <p:spPr>
          <a:xfrm>
            <a:off x="388413" y="2409751"/>
            <a:ext cx="3295066" cy="39996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0" dirty="0">
                <a:solidFill>
                  <a:schemeClr val="accent6"/>
                </a:solidFill>
              </a:rPr>
              <a:t>Bring in a picture of this art and some notes about the artist, purpose, theme etc. Explain how technology </a:t>
            </a:r>
            <a:br>
              <a:rPr lang="en-GB" sz="2000" b="0" dirty="0">
                <a:solidFill>
                  <a:schemeClr val="accent6"/>
                </a:solidFill>
              </a:rPr>
            </a:br>
            <a:r>
              <a:rPr lang="en-GB" sz="2000" b="0" dirty="0">
                <a:solidFill>
                  <a:schemeClr val="accent6"/>
                </a:solidFill>
              </a:rPr>
              <a:t>was used to create the art. </a:t>
            </a:r>
          </a:p>
          <a:p>
            <a:r>
              <a:rPr lang="en-GB" sz="2000" b="0" dirty="0">
                <a:solidFill>
                  <a:schemeClr val="accent6"/>
                </a:solidFill>
              </a:rPr>
              <a:t>If you are unable to print a picture of the art, then you could take a note of a website on which you found a picture of it so your teacher can display the art for the rest of the class / group to look at next lesson. </a:t>
            </a:r>
          </a:p>
        </p:txBody>
      </p:sp>
      <p:pic>
        <p:nvPicPr>
          <p:cNvPr id="18" name="Picture 17" descr="Image result for technology and art #">
            <a:extLst>
              <a:ext uri="{FF2B5EF4-FFF2-40B4-BE49-F238E27FC236}">
                <a16:creationId xmlns:a16="http://schemas.microsoft.com/office/drawing/2014/main" id="{D83EB0E6-228E-4CA9-8D4B-FDBB97E85748}"/>
              </a:ext>
            </a:extLst>
          </p:cNvPr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45789" y="2475781"/>
            <a:ext cx="6257612" cy="3910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3C1B28E0-E02A-48C3-8B39-DBE7A8F42F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Entertainment and Art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3" y="5808072"/>
            <a:ext cx="733222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understand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how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technology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is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used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for Entertainment and Art and broaden </a:t>
            </a:r>
            <a:r>
              <a:rPr lang="en-GB" sz="2000" spc="-18" dirty="0">
                <a:solidFill>
                  <a:schemeClr val="bg1"/>
                </a:solidFill>
                <a:cs typeface="Arial"/>
              </a:rPr>
              <a:t>my </a:t>
            </a:r>
            <a:r>
              <a:rPr lang="en-GB" sz="2000" dirty="0">
                <a:solidFill>
                  <a:schemeClr val="bg1"/>
                </a:solidFill>
                <a:cs typeface="Arial"/>
              </a:rPr>
              <a:t>knowledge of careers </a:t>
            </a:r>
            <a:r>
              <a:rPr lang="en-GB" sz="2000" spc="-4" dirty="0">
                <a:solidFill>
                  <a:schemeClr val="bg1"/>
                </a:solidFill>
                <a:cs typeface="Arial"/>
              </a:rPr>
              <a:t>available </a:t>
            </a:r>
            <a:r>
              <a:rPr lang="en-GB" sz="2000" spc="-26" dirty="0">
                <a:solidFill>
                  <a:schemeClr val="bg1"/>
                </a:solidFill>
                <a:cs typeface="Arial"/>
              </a:rPr>
              <a:t>in </a:t>
            </a:r>
            <a:r>
              <a:rPr lang="en-GB" sz="2000" spc="-13" dirty="0">
                <a:solidFill>
                  <a:schemeClr val="bg1"/>
                </a:solidFill>
                <a:cs typeface="Arial"/>
              </a:rPr>
              <a:t>this</a:t>
            </a:r>
            <a:r>
              <a:rPr lang="en-GB" sz="2000" spc="35" dirty="0">
                <a:solidFill>
                  <a:schemeClr val="bg1"/>
                </a:solidFill>
                <a:cs typeface="Arial"/>
              </a:rPr>
              <a:t> </a:t>
            </a:r>
            <a:r>
              <a:rPr lang="en-GB" sz="2000" spc="-9" dirty="0">
                <a:solidFill>
                  <a:schemeClr val="bg1"/>
                </a:solidFill>
                <a:cs typeface="Arial"/>
              </a:rPr>
              <a:t>field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59" name="Freeform 62">
            <a:extLst>
              <a:ext uri="{FF2B5EF4-FFF2-40B4-BE49-F238E27FC236}">
                <a16:creationId xmlns:a16="http://schemas.microsoft.com/office/drawing/2014/main" id="{56277C82-44CF-41C1-82F5-F577BF329FD9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11338" y="7017603"/>
            <a:ext cx="410260" cy="324000"/>
          </a:xfrm>
          <a:custGeom>
            <a:avLst/>
            <a:gdLst>
              <a:gd name="T0" fmla="*/ 236 w 390"/>
              <a:gd name="T1" fmla="*/ 74 h 308"/>
              <a:gd name="T2" fmla="*/ 252 w 390"/>
              <a:gd name="T3" fmla="*/ 90 h 308"/>
              <a:gd name="T4" fmla="*/ 266 w 390"/>
              <a:gd name="T5" fmla="*/ 68 h 308"/>
              <a:gd name="T6" fmla="*/ 314 w 390"/>
              <a:gd name="T7" fmla="*/ 120 h 308"/>
              <a:gd name="T8" fmla="*/ 300 w 390"/>
              <a:gd name="T9" fmla="*/ 142 h 308"/>
              <a:gd name="T10" fmla="*/ 326 w 390"/>
              <a:gd name="T11" fmla="*/ 148 h 308"/>
              <a:gd name="T12" fmla="*/ 320 w 390"/>
              <a:gd name="T13" fmla="*/ 122 h 308"/>
              <a:gd name="T14" fmla="*/ 240 w 390"/>
              <a:gd name="T15" fmla="*/ 126 h 308"/>
              <a:gd name="T16" fmla="*/ 246 w 390"/>
              <a:gd name="T17" fmla="*/ 150 h 308"/>
              <a:gd name="T18" fmla="*/ 268 w 390"/>
              <a:gd name="T19" fmla="*/ 136 h 308"/>
              <a:gd name="T20" fmla="*/ 252 w 390"/>
              <a:gd name="T21" fmla="*/ 120 h 308"/>
              <a:gd name="T22" fmla="*/ 298 w 390"/>
              <a:gd name="T23" fmla="*/ 74 h 308"/>
              <a:gd name="T24" fmla="*/ 314 w 390"/>
              <a:gd name="T25" fmla="*/ 90 h 308"/>
              <a:gd name="T26" fmla="*/ 328 w 390"/>
              <a:gd name="T27" fmla="*/ 68 h 308"/>
              <a:gd name="T28" fmla="*/ 104 w 390"/>
              <a:gd name="T29" fmla="*/ 0 h 308"/>
              <a:gd name="T30" fmla="*/ 18 w 390"/>
              <a:gd name="T31" fmla="*/ 46 h 308"/>
              <a:gd name="T32" fmla="*/ 2 w 390"/>
              <a:gd name="T33" fmla="*/ 300 h 308"/>
              <a:gd name="T34" fmla="*/ 48 w 390"/>
              <a:gd name="T35" fmla="*/ 308 h 308"/>
              <a:gd name="T36" fmla="*/ 104 w 390"/>
              <a:gd name="T37" fmla="*/ 280 h 308"/>
              <a:gd name="T38" fmla="*/ 274 w 390"/>
              <a:gd name="T39" fmla="*/ 258 h 308"/>
              <a:gd name="T40" fmla="*/ 318 w 390"/>
              <a:gd name="T41" fmla="*/ 300 h 308"/>
              <a:gd name="T42" fmla="*/ 382 w 390"/>
              <a:gd name="T43" fmla="*/ 308 h 308"/>
              <a:gd name="T44" fmla="*/ 388 w 390"/>
              <a:gd name="T45" fmla="*/ 84 h 308"/>
              <a:gd name="T46" fmla="*/ 308 w 390"/>
              <a:gd name="T47" fmla="*/ 4 h 308"/>
              <a:gd name="T48" fmla="*/ 84 w 390"/>
              <a:gd name="T49" fmla="*/ 262 h 308"/>
              <a:gd name="T50" fmla="*/ 44 w 390"/>
              <a:gd name="T51" fmla="*/ 282 h 308"/>
              <a:gd name="T52" fmla="*/ 30 w 390"/>
              <a:gd name="T53" fmla="*/ 178 h 308"/>
              <a:gd name="T54" fmla="*/ 38 w 390"/>
              <a:gd name="T55" fmla="*/ 186 h 308"/>
              <a:gd name="T56" fmla="*/ 54 w 390"/>
              <a:gd name="T57" fmla="*/ 196 h 308"/>
              <a:gd name="T58" fmla="*/ 64 w 390"/>
              <a:gd name="T59" fmla="*/ 202 h 308"/>
              <a:gd name="T60" fmla="*/ 84 w 390"/>
              <a:gd name="T61" fmla="*/ 206 h 308"/>
              <a:gd name="T62" fmla="*/ 94 w 390"/>
              <a:gd name="T63" fmla="*/ 208 h 308"/>
              <a:gd name="T64" fmla="*/ 356 w 390"/>
              <a:gd name="T65" fmla="*/ 282 h 308"/>
              <a:gd name="T66" fmla="*/ 314 w 390"/>
              <a:gd name="T67" fmla="*/ 268 h 308"/>
              <a:gd name="T68" fmla="*/ 286 w 390"/>
              <a:gd name="T69" fmla="*/ 210 h 308"/>
              <a:gd name="T70" fmla="*/ 306 w 390"/>
              <a:gd name="T71" fmla="*/ 208 h 308"/>
              <a:gd name="T72" fmla="*/ 318 w 390"/>
              <a:gd name="T73" fmla="*/ 204 h 308"/>
              <a:gd name="T74" fmla="*/ 336 w 390"/>
              <a:gd name="T75" fmla="*/ 196 h 308"/>
              <a:gd name="T76" fmla="*/ 346 w 390"/>
              <a:gd name="T77" fmla="*/ 190 h 308"/>
              <a:gd name="T78" fmla="*/ 360 w 390"/>
              <a:gd name="T79" fmla="*/ 178 h 308"/>
              <a:gd name="T80" fmla="*/ 104 w 390"/>
              <a:gd name="T81" fmla="*/ 184 h 308"/>
              <a:gd name="T82" fmla="*/ 40 w 390"/>
              <a:gd name="T83" fmla="*/ 148 h 308"/>
              <a:gd name="T84" fmla="*/ 32 w 390"/>
              <a:gd name="T85" fmla="*/ 74 h 308"/>
              <a:gd name="T86" fmla="*/ 104 w 390"/>
              <a:gd name="T87" fmla="*/ 26 h 308"/>
              <a:gd name="T88" fmla="*/ 342 w 390"/>
              <a:gd name="T89" fmla="*/ 50 h 308"/>
              <a:gd name="T90" fmla="*/ 364 w 390"/>
              <a:gd name="T91" fmla="*/ 120 h 308"/>
              <a:gd name="T92" fmla="*/ 302 w 390"/>
              <a:gd name="T93" fmla="*/ 182 h 308"/>
              <a:gd name="T94" fmla="*/ 126 w 390"/>
              <a:gd name="T95" fmla="*/ 60 h 308"/>
              <a:gd name="T96" fmla="*/ 116 w 390"/>
              <a:gd name="T97" fmla="*/ 46 h 308"/>
              <a:gd name="T98" fmla="*/ 94 w 390"/>
              <a:gd name="T99" fmla="*/ 60 h 308"/>
              <a:gd name="T100" fmla="*/ 54 w 390"/>
              <a:gd name="T101" fmla="*/ 94 h 308"/>
              <a:gd name="T102" fmla="*/ 60 w 390"/>
              <a:gd name="T103" fmla="*/ 120 h 308"/>
              <a:gd name="T104" fmla="*/ 94 w 390"/>
              <a:gd name="T105" fmla="*/ 150 h 308"/>
              <a:gd name="T106" fmla="*/ 116 w 390"/>
              <a:gd name="T107" fmla="*/ 164 h 308"/>
              <a:gd name="T108" fmla="*/ 154 w 390"/>
              <a:gd name="T109" fmla="*/ 120 h 308"/>
              <a:gd name="T110" fmla="*/ 170 w 390"/>
              <a:gd name="T111" fmla="*/ 104 h 308"/>
              <a:gd name="T112" fmla="*/ 154 w 390"/>
              <a:gd name="T113" fmla="*/ 90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90" h="308">
                <a:moveTo>
                  <a:pt x="252" y="58"/>
                </a:moveTo>
                <a:lnTo>
                  <a:pt x="252" y="58"/>
                </a:lnTo>
                <a:lnTo>
                  <a:pt x="246" y="60"/>
                </a:lnTo>
                <a:lnTo>
                  <a:pt x="240" y="62"/>
                </a:lnTo>
                <a:lnTo>
                  <a:pt x="238" y="68"/>
                </a:lnTo>
                <a:lnTo>
                  <a:pt x="236" y="74"/>
                </a:lnTo>
                <a:lnTo>
                  <a:pt x="236" y="74"/>
                </a:lnTo>
                <a:lnTo>
                  <a:pt x="238" y="80"/>
                </a:lnTo>
                <a:lnTo>
                  <a:pt x="240" y="84"/>
                </a:lnTo>
                <a:lnTo>
                  <a:pt x="246" y="88"/>
                </a:lnTo>
                <a:lnTo>
                  <a:pt x="252" y="90"/>
                </a:lnTo>
                <a:lnTo>
                  <a:pt x="252" y="90"/>
                </a:lnTo>
                <a:lnTo>
                  <a:pt x="258" y="88"/>
                </a:lnTo>
                <a:lnTo>
                  <a:pt x="262" y="84"/>
                </a:lnTo>
                <a:lnTo>
                  <a:pt x="266" y="80"/>
                </a:lnTo>
                <a:lnTo>
                  <a:pt x="268" y="74"/>
                </a:lnTo>
                <a:lnTo>
                  <a:pt x="268" y="74"/>
                </a:lnTo>
                <a:lnTo>
                  <a:pt x="266" y="68"/>
                </a:lnTo>
                <a:lnTo>
                  <a:pt x="262" y="62"/>
                </a:lnTo>
                <a:lnTo>
                  <a:pt x="258" y="60"/>
                </a:lnTo>
                <a:lnTo>
                  <a:pt x="252" y="58"/>
                </a:lnTo>
                <a:lnTo>
                  <a:pt x="252" y="58"/>
                </a:lnTo>
                <a:close/>
                <a:moveTo>
                  <a:pt x="314" y="120"/>
                </a:moveTo>
                <a:lnTo>
                  <a:pt x="314" y="120"/>
                </a:lnTo>
                <a:lnTo>
                  <a:pt x="308" y="122"/>
                </a:lnTo>
                <a:lnTo>
                  <a:pt x="304" y="126"/>
                </a:lnTo>
                <a:lnTo>
                  <a:pt x="300" y="130"/>
                </a:lnTo>
                <a:lnTo>
                  <a:pt x="298" y="136"/>
                </a:lnTo>
                <a:lnTo>
                  <a:pt x="298" y="136"/>
                </a:lnTo>
                <a:lnTo>
                  <a:pt x="300" y="142"/>
                </a:lnTo>
                <a:lnTo>
                  <a:pt x="304" y="148"/>
                </a:lnTo>
                <a:lnTo>
                  <a:pt x="308" y="150"/>
                </a:lnTo>
                <a:lnTo>
                  <a:pt x="314" y="152"/>
                </a:lnTo>
                <a:lnTo>
                  <a:pt x="314" y="152"/>
                </a:lnTo>
                <a:lnTo>
                  <a:pt x="320" y="150"/>
                </a:lnTo>
                <a:lnTo>
                  <a:pt x="326" y="148"/>
                </a:lnTo>
                <a:lnTo>
                  <a:pt x="328" y="142"/>
                </a:lnTo>
                <a:lnTo>
                  <a:pt x="330" y="136"/>
                </a:lnTo>
                <a:lnTo>
                  <a:pt x="330" y="136"/>
                </a:lnTo>
                <a:lnTo>
                  <a:pt x="328" y="130"/>
                </a:lnTo>
                <a:lnTo>
                  <a:pt x="326" y="126"/>
                </a:lnTo>
                <a:lnTo>
                  <a:pt x="320" y="122"/>
                </a:lnTo>
                <a:lnTo>
                  <a:pt x="314" y="120"/>
                </a:lnTo>
                <a:lnTo>
                  <a:pt x="314" y="120"/>
                </a:lnTo>
                <a:close/>
                <a:moveTo>
                  <a:pt x="252" y="120"/>
                </a:moveTo>
                <a:lnTo>
                  <a:pt x="252" y="120"/>
                </a:lnTo>
                <a:lnTo>
                  <a:pt x="246" y="122"/>
                </a:lnTo>
                <a:lnTo>
                  <a:pt x="240" y="126"/>
                </a:lnTo>
                <a:lnTo>
                  <a:pt x="238" y="130"/>
                </a:lnTo>
                <a:lnTo>
                  <a:pt x="236" y="136"/>
                </a:lnTo>
                <a:lnTo>
                  <a:pt x="236" y="136"/>
                </a:lnTo>
                <a:lnTo>
                  <a:pt x="238" y="142"/>
                </a:lnTo>
                <a:lnTo>
                  <a:pt x="240" y="148"/>
                </a:lnTo>
                <a:lnTo>
                  <a:pt x="246" y="150"/>
                </a:lnTo>
                <a:lnTo>
                  <a:pt x="252" y="152"/>
                </a:lnTo>
                <a:lnTo>
                  <a:pt x="252" y="152"/>
                </a:lnTo>
                <a:lnTo>
                  <a:pt x="258" y="150"/>
                </a:lnTo>
                <a:lnTo>
                  <a:pt x="262" y="148"/>
                </a:lnTo>
                <a:lnTo>
                  <a:pt x="266" y="142"/>
                </a:lnTo>
                <a:lnTo>
                  <a:pt x="268" y="136"/>
                </a:lnTo>
                <a:lnTo>
                  <a:pt x="268" y="136"/>
                </a:lnTo>
                <a:lnTo>
                  <a:pt x="266" y="130"/>
                </a:lnTo>
                <a:lnTo>
                  <a:pt x="262" y="126"/>
                </a:lnTo>
                <a:lnTo>
                  <a:pt x="258" y="122"/>
                </a:lnTo>
                <a:lnTo>
                  <a:pt x="252" y="120"/>
                </a:lnTo>
                <a:lnTo>
                  <a:pt x="252" y="120"/>
                </a:lnTo>
                <a:close/>
                <a:moveTo>
                  <a:pt x="314" y="58"/>
                </a:moveTo>
                <a:lnTo>
                  <a:pt x="314" y="58"/>
                </a:lnTo>
                <a:lnTo>
                  <a:pt x="308" y="60"/>
                </a:lnTo>
                <a:lnTo>
                  <a:pt x="304" y="62"/>
                </a:lnTo>
                <a:lnTo>
                  <a:pt x="300" y="68"/>
                </a:lnTo>
                <a:lnTo>
                  <a:pt x="298" y="74"/>
                </a:lnTo>
                <a:lnTo>
                  <a:pt x="298" y="74"/>
                </a:lnTo>
                <a:lnTo>
                  <a:pt x="300" y="80"/>
                </a:lnTo>
                <a:lnTo>
                  <a:pt x="304" y="84"/>
                </a:lnTo>
                <a:lnTo>
                  <a:pt x="308" y="88"/>
                </a:lnTo>
                <a:lnTo>
                  <a:pt x="314" y="90"/>
                </a:lnTo>
                <a:lnTo>
                  <a:pt x="314" y="90"/>
                </a:lnTo>
                <a:lnTo>
                  <a:pt x="320" y="88"/>
                </a:lnTo>
                <a:lnTo>
                  <a:pt x="326" y="84"/>
                </a:lnTo>
                <a:lnTo>
                  <a:pt x="328" y="80"/>
                </a:lnTo>
                <a:lnTo>
                  <a:pt x="330" y="74"/>
                </a:lnTo>
                <a:lnTo>
                  <a:pt x="330" y="74"/>
                </a:lnTo>
                <a:lnTo>
                  <a:pt x="328" y="68"/>
                </a:lnTo>
                <a:lnTo>
                  <a:pt x="326" y="62"/>
                </a:lnTo>
                <a:lnTo>
                  <a:pt x="320" y="60"/>
                </a:lnTo>
                <a:lnTo>
                  <a:pt x="314" y="58"/>
                </a:lnTo>
                <a:lnTo>
                  <a:pt x="314" y="58"/>
                </a:lnTo>
                <a:close/>
                <a:moveTo>
                  <a:pt x="286" y="0"/>
                </a:moveTo>
                <a:lnTo>
                  <a:pt x="104" y="0"/>
                </a:lnTo>
                <a:lnTo>
                  <a:pt x="104" y="0"/>
                </a:lnTo>
                <a:lnTo>
                  <a:pt x="84" y="4"/>
                </a:lnTo>
                <a:lnTo>
                  <a:pt x="64" y="10"/>
                </a:lnTo>
                <a:lnTo>
                  <a:pt x="46" y="18"/>
                </a:lnTo>
                <a:lnTo>
                  <a:pt x="32" y="32"/>
                </a:lnTo>
                <a:lnTo>
                  <a:pt x="18" y="46"/>
                </a:lnTo>
                <a:lnTo>
                  <a:pt x="8" y="64"/>
                </a:lnTo>
                <a:lnTo>
                  <a:pt x="2" y="84"/>
                </a:lnTo>
                <a:lnTo>
                  <a:pt x="0" y="104"/>
                </a:lnTo>
                <a:lnTo>
                  <a:pt x="0" y="296"/>
                </a:lnTo>
                <a:lnTo>
                  <a:pt x="0" y="296"/>
                </a:lnTo>
                <a:lnTo>
                  <a:pt x="2" y="300"/>
                </a:lnTo>
                <a:lnTo>
                  <a:pt x="4" y="304"/>
                </a:lnTo>
                <a:lnTo>
                  <a:pt x="8" y="308"/>
                </a:lnTo>
                <a:lnTo>
                  <a:pt x="14" y="308"/>
                </a:lnTo>
                <a:lnTo>
                  <a:pt x="36" y="308"/>
                </a:lnTo>
                <a:lnTo>
                  <a:pt x="36" y="308"/>
                </a:lnTo>
                <a:lnTo>
                  <a:pt x="48" y="308"/>
                </a:lnTo>
                <a:lnTo>
                  <a:pt x="60" y="304"/>
                </a:lnTo>
                <a:lnTo>
                  <a:pt x="72" y="300"/>
                </a:lnTo>
                <a:lnTo>
                  <a:pt x="84" y="296"/>
                </a:lnTo>
                <a:lnTo>
                  <a:pt x="84" y="296"/>
                </a:lnTo>
                <a:lnTo>
                  <a:pt x="94" y="288"/>
                </a:lnTo>
                <a:lnTo>
                  <a:pt x="104" y="280"/>
                </a:lnTo>
                <a:lnTo>
                  <a:pt x="110" y="270"/>
                </a:lnTo>
                <a:lnTo>
                  <a:pt x="118" y="258"/>
                </a:lnTo>
                <a:lnTo>
                  <a:pt x="144" y="210"/>
                </a:lnTo>
                <a:lnTo>
                  <a:pt x="248" y="210"/>
                </a:lnTo>
                <a:lnTo>
                  <a:pt x="274" y="258"/>
                </a:lnTo>
                <a:lnTo>
                  <a:pt x="274" y="258"/>
                </a:lnTo>
                <a:lnTo>
                  <a:pt x="280" y="270"/>
                </a:lnTo>
                <a:lnTo>
                  <a:pt x="288" y="280"/>
                </a:lnTo>
                <a:lnTo>
                  <a:pt x="298" y="288"/>
                </a:lnTo>
                <a:lnTo>
                  <a:pt x="308" y="296"/>
                </a:lnTo>
                <a:lnTo>
                  <a:pt x="308" y="296"/>
                </a:lnTo>
                <a:lnTo>
                  <a:pt x="318" y="300"/>
                </a:lnTo>
                <a:lnTo>
                  <a:pt x="330" y="304"/>
                </a:lnTo>
                <a:lnTo>
                  <a:pt x="342" y="308"/>
                </a:lnTo>
                <a:lnTo>
                  <a:pt x="356" y="308"/>
                </a:lnTo>
                <a:lnTo>
                  <a:pt x="378" y="308"/>
                </a:lnTo>
                <a:lnTo>
                  <a:pt x="378" y="308"/>
                </a:lnTo>
                <a:lnTo>
                  <a:pt x="382" y="308"/>
                </a:lnTo>
                <a:lnTo>
                  <a:pt x="386" y="304"/>
                </a:lnTo>
                <a:lnTo>
                  <a:pt x="390" y="300"/>
                </a:lnTo>
                <a:lnTo>
                  <a:pt x="390" y="296"/>
                </a:lnTo>
                <a:lnTo>
                  <a:pt x="390" y="104"/>
                </a:lnTo>
                <a:lnTo>
                  <a:pt x="390" y="104"/>
                </a:lnTo>
                <a:lnTo>
                  <a:pt x="388" y="84"/>
                </a:lnTo>
                <a:lnTo>
                  <a:pt x="382" y="64"/>
                </a:lnTo>
                <a:lnTo>
                  <a:pt x="372" y="46"/>
                </a:lnTo>
                <a:lnTo>
                  <a:pt x="360" y="32"/>
                </a:lnTo>
                <a:lnTo>
                  <a:pt x="344" y="18"/>
                </a:lnTo>
                <a:lnTo>
                  <a:pt x="328" y="10"/>
                </a:lnTo>
                <a:lnTo>
                  <a:pt x="308" y="4"/>
                </a:lnTo>
                <a:lnTo>
                  <a:pt x="286" y="0"/>
                </a:lnTo>
                <a:lnTo>
                  <a:pt x="286" y="0"/>
                </a:lnTo>
                <a:close/>
                <a:moveTo>
                  <a:pt x="94" y="246"/>
                </a:moveTo>
                <a:lnTo>
                  <a:pt x="94" y="246"/>
                </a:lnTo>
                <a:lnTo>
                  <a:pt x="90" y="254"/>
                </a:lnTo>
                <a:lnTo>
                  <a:pt x="84" y="262"/>
                </a:lnTo>
                <a:lnTo>
                  <a:pt x="78" y="268"/>
                </a:lnTo>
                <a:lnTo>
                  <a:pt x="70" y="272"/>
                </a:lnTo>
                <a:lnTo>
                  <a:pt x="70" y="272"/>
                </a:lnTo>
                <a:lnTo>
                  <a:pt x="62" y="276"/>
                </a:lnTo>
                <a:lnTo>
                  <a:pt x="54" y="280"/>
                </a:lnTo>
                <a:lnTo>
                  <a:pt x="44" y="282"/>
                </a:lnTo>
                <a:lnTo>
                  <a:pt x="36" y="282"/>
                </a:lnTo>
                <a:lnTo>
                  <a:pt x="26" y="282"/>
                </a:lnTo>
                <a:lnTo>
                  <a:pt x="26" y="174"/>
                </a:lnTo>
                <a:lnTo>
                  <a:pt x="26" y="174"/>
                </a:lnTo>
                <a:lnTo>
                  <a:pt x="30" y="178"/>
                </a:lnTo>
                <a:lnTo>
                  <a:pt x="30" y="178"/>
                </a:lnTo>
                <a:lnTo>
                  <a:pt x="32" y="178"/>
                </a:lnTo>
                <a:lnTo>
                  <a:pt x="32" y="178"/>
                </a:lnTo>
                <a:lnTo>
                  <a:pt x="38" y="186"/>
                </a:lnTo>
                <a:lnTo>
                  <a:pt x="38" y="186"/>
                </a:lnTo>
                <a:lnTo>
                  <a:pt x="38" y="186"/>
                </a:lnTo>
                <a:lnTo>
                  <a:pt x="38" y="186"/>
                </a:lnTo>
                <a:lnTo>
                  <a:pt x="46" y="190"/>
                </a:lnTo>
                <a:lnTo>
                  <a:pt x="46" y="190"/>
                </a:lnTo>
                <a:lnTo>
                  <a:pt x="46" y="192"/>
                </a:lnTo>
                <a:lnTo>
                  <a:pt x="46" y="192"/>
                </a:lnTo>
                <a:lnTo>
                  <a:pt x="54" y="196"/>
                </a:lnTo>
                <a:lnTo>
                  <a:pt x="54" y="196"/>
                </a:lnTo>
                <a:lnTo>
                  <a:pt x="56" y="196"/>
                </a:lnTo>
                <a:lnTo>
                  <a:pt x="56" y="196"/>
                </a:lnTo>
                <a:lnTo>
                  <a:pt x="64" y="200"/>
                </a:lnTo>
                <a:lnTo>
                  <a:pt x="64" y="200"/>
                </a:lnTo>
                <a:lnTo>
                  <a:pt x="64" y="202"/>
                </a:lnTo>
                <a:lnTo>
                  <a:pt x="64" y="202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74" y="204"/>
                </a:lnTo>
                <a:lnTo>
                  <a:pt x="84" y="206"/>
                </a:lnTo>
                <a:lnTo>
                  <a:pt x="84" y="206"/>
                </a:lnTo>
                <a:lnTo>
                  <a:pt x="84" y="208"/>
                </a:lnTo>
                <a:lnTo>
                  <a:pt x="84" y="208"/>
                </a:lnTo>
                <a:lnTo>
                  <a:pt x="94" y="208"/>
                </a:lnTo>
                <a:lnTo>
                  <a:pt x="94" y="208"/>
                </a:lnTo>
                <a:lnTo>
                  <a:pt x="94" y="208"/>
                </a:lnTo>
                <a:lnTo>
                  <a:pt x="94" y="208"/>
                </a:lnTo>
                <a:lnTo>
                  <a:pt x="104" y="210"/>
                </a:lnTo>
                <a:lnTo>
                  <a:pt x="114" y="210"/>
                </a:lnTo>
                <a:lnTo>
                  <a:pt x="94" y="246"/>
                </a:lnTo>
                <a:close/>
                <a:moveTo>
                  <a:pt x="364" y="282"/>
                </a:moveTo>
                <a:lnTo>
                  <a:pt x="356" y="282"/>
                </a:lnTo>
                <a:lnTo>
                  <a:pt x="356" y="282"/>
                </a:lnTo>
                <a:lnTo>
                  <a:pt x="346" y="282"/>
                </a:lnTo>
                <a:lnTo>
                  <a:pt x="338" y="280"/>
                </a:lnTo>
                <a:lnTo>
                  <a:pt x="330" y="276"/>
                </a:lnTo>
                <a:lnTo>
                  <a:pt x="322" y="272"/>
                </a:lnTo>
                <a:lnTo>
                  <a:pt x="322" y="272"/>
                </a:lnTo>
                <a:lnTo>
                  <a:pt x="314" y="268"/>
                </a:lnTo>
                <a:lnTo>
                  <a:pt x="308" y="262"/>
                </a:lnTo>
                <a:lnTo>
                  <a:pt x="302" y="254"/>
                </a:lnTo>
                <a:lnTo>
                  <a:pt x="296" y="246"/>
                </a:lnTo>
                <a:lnTo>
                  <a:pt x="278" y="210"/>
                </a:lnTo>
                <a:lnTo>
                  <a:pt x="286" y="210"/>
                </a:lnTo>
                <a:lnTo>
                  <a:pt x="286" y="210"/>
                </a:lnTo>
                <a:lnTo>
                  <a:pt x="296" y="208"/>
                </a:lnTo>
                <a:lnTo>
                  <a:pt x="296" y="208"/>
                </a:lnTo>
                <a:lnTo>
                  <a:pt x="298" y="208"/>
                </a:lnTo>
                <a:lnTo>
                  <a:pt x="298" y="208"/>
                </a:lnTo>
                <a:lnTo>
                  <a:pt x="306" y="208"/>
                </a:lnTo>
                <a:lnTo>
                  <a:pt x="306" y="208"/>
                </a:lnTo>
                <a:lnTo>
                  <a:pt x="308" y="206"/>
                </a:lnTo>
                <a:lnTo>
                  <a:pt x="308" y="206"/>
                </a:lnTo>
                <a:lnTo>
                  <a:pt x="316" y="204"/>
                </a:lnTo>
                <a:lnTo>
                  <a:pt x="316" y="204"/>
                </a:lnTo>
                <a:lnTo>
                  <a:pt x="318" y="204"/>
                </a:lnTo>
                <a:lnTo>
                  <a:pt x="318" y="204"/>
                </a:lnTo>
                <a:lnTo>
                  <a:pt x="326" y="202"/>
                </a:lnTo>
                <a:lnTo>
                  <a:pt x="326" y="202"/>
                </a:lnTo>
                <a:lnTo>
                  <a:pt x="328" y="200"/>
                </a:lnTo>
                <a:lnTo>
                  <a:pt x="328" y="200"/>
                </a:lnTo>
                <a:lnTo>
                  <a:pt x="336" y="196"/>
                </a:lnTo>
                <a:lnTo>
                  <a:pt x="336" y="196"/>
                </a:lnTo>
                <a:lnTo>
                  <a:pt x="336" y="196"/>
                </a:lnTo>
                <a:lnTo>
                  <a:pt x="336" y="196"/>
                </a:lnTo>
                <a:lnTo>
                  <a:pt x="344" y="192"/>
                </a:lnTo>
                <a:lnTo>
                  <a:pt x="344" y="192"/>
                </a:lnTo>
                <a:lnTo>
                  <a:pt x="346" y="190"/>
                </a:lnTo>
                <a:lnTo>
                  <a:pt x="346" y="190"/>
                </a:lnTo>
                <a:lnTo>
                  <a:pt x="352" y="186"/>
                </a:lnTo>
                <a:lnTo>
                  <a:pt x="352" y="186"/>
                </a:lnTo>
                <a:lnTo>
                  <a:pt x="352" y="186"/>
                </a:lnTo>
                <a:lnTo>
                  <a:pt x="352" y="186"/>
                </a:lnTo>
                <a:lnTo>
                  <a:pt x="360" y="178"/>
                </a:lnTo>
                <a:lnTo>
                  <a:pt x="360" y="178"/>
                </a:lnTo>
                <a:lnTo>
                  <a:pt x="360" y="178"/>
                </a:lnTo>
                <a:lnTo>
                  <a:pt x="360" y="178"/>
                </a:lnTo>
                <a:lnTo>
                  <a:pt x="364" y="174"/>
                </a:lnTo>
                <a:lnTo>
                  <a:pt x="364" y="282"/>
                </a:lnTo>
                <a:close/>
                <a:moveTo>
                  <a:pt x="286" y="184"/>
                </a:moveTo>
                <a:lnTo>
                  <a:pt x="104" y="184"/>
                </a:lnTo>
                <a:lnTo>
                  <a:pt x="104" y="184"/>
                </a:lnTo>
                <a:lnTo>
                  <a:pt x="88" y="182"/>
                </a:lnTo>
                <a:lnTo>
                  <a:pt x="74" y="176"/>
                </a:lnTo>
                <a:lnTo>
                  <a:pt x="62" y="170"/>
                </a:lnTo>
                <a:lnTo>
                  <a:pt x="50" y="160"/>
                </a:lnTo>
                <a:lnTo>
                  <a:pt x="40" y="148"/>
                </a:lnTo>
                <a:lnTo>
                  <a:pt x="32" y="136"/>
                </a:lnTo>
                <a:lnTo>
                  <a:pt x="28" y="120"/>
                </a:lnTo>
                <a:lnTo>
                  <a:pt x="26" y="104"/>
                </a:lnTo>
                <a:lnTo>
                  <a:pt x="26" y="104"/>
                </a:lnTo>
                <a:lnTo>
                  <a:pt x="28" y="90"/>
                </a:lnTo>
                <a:lnTo>
                  <a:pt x="32" y="74"/>
                </a:lnTo>
                <a:lnTo>
                  <a:pt x="40" y="62"/>
                </a:lnTo>
                <a:lnTo>
                  <a:pt x="50" y="50"/>
                </a:lnTo>
                <a:lnTo>
                  <a:pt x="62" y="40"/>
                </a:lnTo>
                <a:lnTo>
                  <a:pt x="74" y="34"/>
                </a:lnTo>
                <a:lnTo>
                  <a:pt x="88" y="28"/>
                </a:lnTo>
                <a:lnTo>
                  <a:pt x="104" y="26"/>
                </a:lnTo>
                <a:lnTo>
                  <a:pt x="286" y="26"/>
                </a:lnTo>
                <a:lnTo>
                  <a:pt x="286" y="26"/>
                </a:lnTo>
                <a:lnTo>
                  <a:pt x="302" y="28"/>
                </a:lnTo>
                <a:lnTo>
                  <a:pt x="318" y="34"/>
                </a:lnTo>
                <a:lnTo>
                  <a:pt x="330" y="40"/>
                </a:lnTo>
                <a:lnTo>
                  <a:pt x="342" y="50"/>
                </a:lnTo>
                <a:lnTo>
                  <a:pt x="352" y="62"/>
                </a:lnTo>
                <a:lnTo>
                  <a:pt x="358" y="74"/>
                </a:lnTo>
                <a:lnTo>
                  <a:pt x="364" y="90"/>
                </a:lnTo>
                <a:lnTo>
                  <a:pt x="364" y="104"/>
                </a:lnTo>
                <a:lnTo>
                  <a:pt x="364" y="104"/>
                </a:lnTo>
                <a:lnTo>
                  <a:pt x="364" y="120"/>
                </a:lnTo>
                <a:lnTo>
                  <a:pt x="358" y="136"/>
                </a:lnTo>
                <a:lnTo>
                  <a:pt x="352" y="148"/>
                </a:lnTo>
                <a:lnTo>
                  <a:pt x="342" y="160"/>
                </a:lnTo>
                <a:lnTo>
                  <a:pt x="330" y="170"/>
                </a:lnTo>
                <a:lnTo>
                  <a:pt x="318" y="176"/>
                </a:lnTo>
                <a:lnTo>
                  <a:pt x="302" y="182"/>
                </a:lnTo>
                <a:lnTo>
                  <a:pt x="286" y="184"/>
                </a:lnTo>
                <a:lnTo>
                  <a:pt x="286" y="184"/>
                </a:lnTo>
                <a:close/>
                <a:moveTo>
                  <a:pt x="154" y="90"/>
                </a:moveTo>
                <a:lnTo>
                  <a:pt x="154" y="90"/>
                </a:lnTo>
                <a:lnTo>
                  <a:pt x="126" y="9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4" y="54"/>
                </a:lnTo>
                <a:lnTo>
                  <a:pt x="120" y="50"/>
                </a:lnTo>
                <a:lnTo>
                  <a:pt x="120" y="50"/>
                </a:lnTo>
                <a:lnTo>
                  <a:pt x="116" y="46"/>
                </a:lnTo>
                <a:lnTo>
                  <a:pt x="110" y="46"/>
                </a:lnTo>
                <a:lnTo>
                  <a:pt x="104" y="46"/>
                </a:lnTo>
                <a:lnTo>
                  <a:pt x="98" y="50"/>
                </a:lnTo>
                <a:lnTo>
                  <a:pt x="98" y="50"/>
                </a:lnTo>
                <a:lnTo>
                  <a:pt x="96" y="54"/>
                </a:lnTo>
                <a:lnTo>
                  <a:pt x="94" y="60"/>
                </a:lnTo>
                <a:lnTo>
                  <a:pt x="94" y="90"/>
                </a:lnTo>
                <a:lnTo>
                  <a:pt x="66" y="90"/>
                </a:lnTo>
                <a:lnTo>
                  <a:pt x="66" y="90"/>
                </a:lnTo>
                <a:lnTo>
                  <a:pt x="60" y="90"/>
                </a:lnTo>
                <a:lnTo>
                  <a:pt x="54" y="94"/>
                </a:lnTo>
                <a:lnTo>
                  <a:pt x="54" y="94"/>
                </a:lnTo>
                <a:lnTo>
                  <a:pt x="52" y="100"/>
                </a:lnTo>
                <a:lnTo>
                  <a:pt x="50" y="104"/>
                </a:lnTo>
                <a:lnTo>
                  <a:pt x="52" y="110"/>
                </a:lnTo>
                <a:lnTo>
                  <a:pt x="54" y="116"/>
                </a:lnTo>
                <a:lnTo>
                  <a:pt x="54" y="116"/>
                </a:lnTo>
                <a:lnTo>
                  <a:pt x="60" y="120"/>
                </a:lnTo>
                <a:lnTo>
                  <a:pt x="66" y="120"/>
                </a:lnTo>
                <a:lnTo>
                  <a:pt x="66" y="120"/>
                </a:lnTo>
                <a:lnTo>
                  <a:pt x="94" y="120"/>
                </a:lnTo>
                <a:lnTo>
                  <a:pt x="94" y="150"/>
                </a:lnTo>
                <a:lnTo>
                  <a:pt x="94" y="150"/>
                </a:lnTo>
                <a:lnTo>
                  <a:pt x="94" y="150"/>
                </a:lnTo>
                <a:lnTo>
                  <a:pt x="96" y="154"/>
                </a:lnTo>
                <a:lnTo>
                  <a:pt x="98" y="160"/>
                </a:lnTo>
                <a:lnTo>
                  <a:pt x="98" y="160"/>
                </a:lnTo>
                <a:lnTo>
                  <a:pt x="104" y="164"/>
                </a:lnTo>
                <a:lnTo>
                  <a:pt x="110" y="164"/>
                </a:lnTo>
                <a:lnTo>
                  <a:pt x="116" y="164"/>
                </a:lnTo>
                <a:lnTo>
                  <a:pt x="120" y="160"/>
                </a:lnTo>
                <a:lnTo>
                  <a:pt x="120" y="160"/>
                </a:lnTo>
                <a:lnTo>
                  <a:pt x="124" y="154"/>
                </a:lnTo>
                <a:lnTo>
                  <a:pt x="126" y="150"/>
                </a:lnTo>
                <a:lnTo>
                  <a:pt x="126" y="120"/>
                </a:lnTo>
                <a:lnTo>
                  <a:pt x="154" y="120"/>
                </a:lnTo>
                <a:lnTo>
                  <a:pt x="154" y="120"/>
                </a:lnTo>
                <a:lnTo>
                  <a:pt x="160" y="120"/>
                </a:lnTo>
                <a:lnTo>
                  <a:pt x="164" y="116"/>
                </a:lnTo>
                <a:lnTo>
                  <a:pt x="164" y="116"/>
                </a:lnTo>
                <a:lnTo>
                  <a:pt x="168" y="110"/>
                </a:lnTo>
                <a:lnTo>
                  <a:pt x="170" y="104"/>
                </a:lnTo>
                <a:lnTo>
                  <a:pt x="168" y="100"/>
                </a:lnTo>
                <a:lnTo>
                  <a:pt x="164" y="94"/>
                </a:lnTo>
                <a:lnTo>
                  <a:pt x="164" y="94"/>
                </a:lnTo>
                <a:lnTo>
                  <a:pt x="160" y="90"/>
                </a:lnTo>
                <a:lnTo>
                  <a:pt x="154" y="90"/>
                </a:lnTo>
                <a:lnTo>
                  <a:pt x="154" y="9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05CCF7-C352-EA0D-302F-F3F3CF599620}"/>
              </a:ext>
            </a:extLst>
          </p:cNvPr>
          <p:cNvSpPr txBox="1"/>
          <p:nvPr/>
        </p:nvSpPr>
        <p:spPr>
          <a:xfrm>
            <a:off x="7439914" y="706757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715000" y="0"/>
            <a:ext cx="4976813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3873035" cy="900000"/>
          </a:xfrm>
        </p:spPr>
        <p:txBody>
          <a:bodyPr>
            <a:normAutofit/>
          </a:bodyPr>
          <a:lstStyle/>
          <a:p>
            <a:r>
              <a:rPr lang="en-GB" dirty="0"/>
              <a:t>How is tech used for entertainment and art?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4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Google Shape;1611;p273"/>
          <p:cNvSpPr/>
          <p:nvPr/>
        </p:nvSpPr>
        <p:spPr>
          <a:xfrm>
            <a:off x="388415" y="1974145"/>
            <a:ext cx="3778143" cy="1018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Entertainment is anything people are willing to spend their money and spare time viewing rather than participating in i.e. Movies, TV, Internet, Live Shows. </a:t>
            </a:r>
          </a:p>
          <a:p>
            <a:pPr marL="11138" marR="4455">
              <a:spcAft>
                <a:spcPts val="1200"/>
              </a:spcAft>
            </a:pPr>
            <a:r>
              <a:rPr lang="en-GB" sz="2000" spc="13" dirty="0">
                <a:solidFill>
                  <a:schemeClr val="bg1"/>
                </a:solidFill>
                <a:cs typeface="Arial"/>
              </a:rPr>
              <a:t>Can you think of any other examples of how technology is used for entertainment and art? 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63B5A42F-2E72-4F92-8ED3-1CF76B3B53C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436418"/>
            <a:ext cx="2659380" cy="155448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124397C5-A188-4120-B265-4AAAEABD78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436418"/>
            <a:ext cx="2659380" cy="155448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524D9FF-E2D5-4012-945F-D456904CB0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2049780"/>
            <a:ext cx="2659380" cy="145542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2D3CC5B3-3D18-4FA3-A350-E183E4CFF04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2049780"/>
            <a:ext cx="2659380" cy="14554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4E8856E-599E-41EA-96AE-CAC040B8C09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3564082"/>
            <a:ext cx="2659380" cy="177546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96149106-6560-449D-9AF6-8A4D29C1E1C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3564082"/>
            <a:ext cx="2659380" cy="177546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1D4AC25-778C-46D7-83AF-915669FC0E3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3594" y="5398424"/>
            <a:ext cx="2659380" cy="150114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2636C61-15D3-41AB-BADE-3825CF0FA4F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3630" y="5398424"/>
            <a:ext cx="2659380" cy="150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Entertainment and Art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611456"/>
            <a:ext cx="3061163" cy="307777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Animator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870704B-CE94-48CC-AF30-84932A1262A7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40621" y="1611456"/>
            <a:ext cx="270907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Studio Sound Engineer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52706F6-DF7B-492A-88FD-219356BAA826}"/>
              </a:ext>
            </a:extLst>
          </p:cNvPr>
          <p:cNvSpPr/>
          <p:nvPr/>
        </p:nvSpPr>
        <p:spPr>
          <a:xfrm>
            <a:off x="7264873" y="1611456"/>
            <a:ext cx="58349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C57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Artist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388414" y="4548430"/>
            <a:ext cx="3061163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800" b="0" dirty="0">
                <a:solidFill>
                  <a:srgbClr val="FFFFFF"/>
                </a:solidFill>
                <a:latin typeface="Arial"/>
              </a:rPr>
              <a:t>As an animator, you would c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reate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films and animations for production companies, studios and computer game companies.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562430-38B1-4C43-8E01-2CEF26BCCE54}"/>
              </a:ext>
            </a:extLst>
          </p:cNvPr>
          <p:cNvSpPr/>
          <p:nvPr/>
        </p:nvSpPr>
        <p:spPr>
          <a:xfrm>
            <a:off x="3815907" y="4548430"/>
            <a:ext cx="3060000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Studio sound engineers make high quality recordings of music, speech and sound effects.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742D40-4924-4ACA-BB00-78821B77451E}"/>
              </a:ext>
            </a:extLst>
          </p:cNvPr>
          <p:cNvSpPr/>
          <p:nvPr/>
        </p:nvSpPr>
        <p:spPr>
          <a:xfrm>
            <a:off x="7242236" y="4548430"/>
            <a:ext cx="3061165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8019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52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As an artist, you could use your creativity and advancing technology to create art.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330A14-BB46-4987-9B38-1ED6070C08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99" b="12856"/>
          <a:stretch/>
        </p:blipFill>
        <p:spPr>
          <a:xfrm>
            <a:off x="3827585" y="2124574"/>
            <a:ext cx="3055620" cy="21568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C9182D6-75C8-4016-8A72-1D5224303A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2" b="14603"/>
          <a:stretch/>
        </p:blipFill>
        <p:spPr>
          <a:xfrm>
            <a:off x="7252240" y="2112742"/>
            <a:ext cx="3063240" cy="215686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0772195-D0F2-666C-D829-BC0C9299582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084" b="16828"/>
          <a:stretch/>
        </p:blipFill>
        <p:spPr>
          <a:xfrm>
            <a:off x="388414" y="2079874"/>
            <a:ext cx="3070136" cy="224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168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6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lvl="0"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Entertainment and Art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6" name="KATE_TECHINART540">
            <a:hlinkClick r:id="" action="ppaction://media"/>
            <a:extLst>
              <a:ext uri="{FF2B5EF4-FFF2-40B4-BE49-F238E27FC236}">
                <a16:creationId xmlns:a16="http://schemas.microsoft.com/office/drawing/2014/main" id="{19A78AA9-1003-4AD1-B678-6E78A2DB90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08986"/>
            <a:ext cx="7488000" cy="421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8BDD9F-8512-47F5-A774-52B77D80E781}"/>
              </a:ext>
            </a:extLst>
          </p:cNvPr>
          <p:cNvSpPr txBox="1"/>
          <p:nvPr/>
        </p:nvSpPr>
        <p:spPr>
          <a:xfrm>
            <a:off x="388414" y="1507988"/>
            <a:ext cx="1747273" cy="8156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Kate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UX Designer</a:t>
            </a:r>
          </a:p>
        </p:txBody>
      </p:sp>
    </p:spTree>
    <p:extLst>
      <p:ext uri="{BB962C8B-B14F-4D97-AF65-F5344CB8AC3E}">
        <p14:creationId xmlns:p14="http://schemas.microsoft.com/office/powerpoint/2010/main" val="70679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1643866"/>
            <a:ext cx="10691813" cy="591581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Technology in the movies: CGI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786301" cy="3963522"/>
          </a:xfrm>
        </p:spPr>
        <p:txBody>
          <a:bodyPr/>
          <a:lstStyle/>
          <a:p>
            <a:r>
              <a:rPr lang="en-GB" sz="2400" b="0" dirty="0">
                <a:solidFill>
                  <a:srgbClr val="1F2E79"/>
                </a:solidFill>
              </a:rPr>
              <a:t>CGI = Computer generated imagery</a:t>
            </a:r>
            <a:br>
              <a:rPr lang="en-GB" sz="2400" b="0" dirty="0">
                <a:solidFill>
                  <a:srgbClr val="1F2E79"/>
                </a:solidFill>
              </a:rPr>
            </a:br>
            <a:br>
              <a:rPr lang="en-GB" sz="2400" b="0" dirty="0">
                <a:solidFill>
                  <a:srgbClr val="1F2E79"/>
                </a:solidFill>
              </a:rPr>
            </a:br>
            <a:endParaRPr lang="en-GB" sz="2400" b="0" dirty="0">
              <a:solidFill>
                <a:srgbClr val="1F2E79"/>
              </a:solidFill>
            </a:endParaRPr>
          </a:p>
          <a:p>
            <a:r>
              <a:rPr lang="en-GB" sz="2400" b="0" dirty="0">
                <a:solidFill>
                  <a:srgbClr val="1F2E79"/>
                </a:solidFill>
              </a:rPr>
              <a:t>Can you name any movies which use CGI? Do you know how CGI works?</a:t>
            </a:r>
          </a:p>
          <a:p>
            <a:r>
              <a:rPr lang="en-GB" sz="2400" b="0" dirty="0">
                <a:solidFill>
                  <a:srgbClr val="1F2E79"/>
                </a:solidFill>
              </a:rPr>
              <a:t>Does CGI make </a:t>
            </a:r>
            <a:br>
              <a:rPr lang="en-GB" sz="2400" b="0" dirty="0">
                <a:solidFill>
                  <a:srgbClr val="1F2E79"/>
                </a:solidFill>
              </a:rPr>
            </a:br>
            <a:r>
              <a:rPr lang="en-GB" sz="2400" b="0" dirty="0">
                <a:solidFill>
                  <a:srgbClr val="1F2E79"/>
                </a:solidFill>
              </a:rPr>
              <a:t>the movie more enjoyable? </a:t>
            </a:r>
          </a:p>
          <a:p>
            <a:endParaRPr lang="en-GB" sz="2400" b="0" dirty="0">
              <a:solidFill>
                <a:srgbClr val="1F2E79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6BF17E-CED4-434F-8057-B49A695BFE5F}"/>
              </a:ext>
            </a:extLst>
          </p:cNvPr>
          <p:cNvSpPr/>
          <p:nvPr/>
        </p:nvSpPr>
        <p:spPr>
          <a:xfrm>
            <a:off x="3400746" y="6019195"/>
            <a:ext cx="690265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400" dirty="0">
                <a:solidFill>
                  <a:srgbClr val="1F2E79"/>
                </a:solidFill>
              </a:rPr>
              <a:t>Would any of you like a job working with technology in the film industry?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0DD82-1823-47A6-95D8-177427EC67C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D4442C6-AB13-4BCF-AAE1-79AB3E06AD8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1F2E79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F060955-F70D-47A3-875A-46C5B20F3216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8" name="Rectangle 17">
            <a:hlinkClick r:id="rId2"/>
            <a:extLst>
              <a:ext uri="{FF2B5EF4-FFF2-40B4-BE49-F238E27FC236}">
                <a16:creationId xmlns:a16="http://schemas.microsoft.com/office/drawing/2014/main" id="{D524225E-C170-400B-9402-9EBA7B9D108A}"/>
              </a:ext>
            </a:extLst>
          </p:cNvPr>
          <p:cNvSpPr/>
          <p:nvPr/>
        </p:nvSpPr>
        <p:spPr>
          <a:xfrm>
            <a:off x="303589" y="6165437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hlinkClick r:id="rId3"/>
            <a:extLst>
              <a:ext uri="{FF2B5EF4-FFF2-40B4-BE49-F238E27FC236}">
                <a16:creationId xmlns:a16="http://schemas.microsoft.com/office/drawing/2014/main" id="{DEA610E6-A6F8-498A-93CE-EB13C8A728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0745" y="1512604"/>
            <a:ext cx="6902655" cy="420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4335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36DD9643-093A-4A22-A044-31E6D4554560}"/>
              </a:ext>
            </a:extLst>
          </p:cNvPr>
          <p:cNvSpPr/>
          <p:nvPr/>
        </p:nvSpPr>
        <p:spPr>
          <a:xfrm>
            <a:off x="3101238" y="0"/>
            <a:ext cx="7590575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414" y="365104"/>
            <a:ext cx="2458304" cy="900000"/>
          </a:xfrm>
        </p:spPr>
        <p:txBody>
          <a:bodyPr>
            <a:normAutofit/>
          </a:bodyPr>
          <a:lstStyle/>
          <a:p>
            <a:r>
              <a:rPr lang="en-GB" dirty="0"/>
              <a:t>Flip book animation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458304" cy="1960420"/>
          </a:xfrm>
        </p:spPr>
        <p:txBody>
          <a:bodyPr/>
          <a:lstStyle/>
          <a:p>
            <a:r>
              <a:rPr lang="en-GB" sz="2000" b="0" dirty="0"/>
              <a:t>Animations are another way film and TV entertainment is created.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Entertainment and 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6BF17E-CED4-434F-8057-B49A695BFE5F}"/>
              </a:ext>
            </a:extLst>
          </p:cNvPr>
          <p:cNvSpPr/>
          <p:nvPr/>
        </p:nvSpPr>
        <p:spPr>
          <a:xfrm>
            <a:off x="3519577" y="3779837"/>
            <a:ext cx="6783824" cy="30777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900"/>
              </a:spcAft>
            </a:pPr>
            <a:r>
              <a:rPr lang="en-GB" sz="2000" dirty="0"/>
              <a:t>Do any of you know what a flipbook animation is? </a:t>
            </a:r>
            <a:br>
              <a:rPr lang="en-GB" sz="2000" dirty="0"/>
            </a:br>
            <a:r>
              <a:rPr lang="en-GB" sz="2000" dirty="0"/>
              <a:t>Have any of you created one before?</a:t>
            </a:r>
          </a:p>
          <a:p>
            <a:pPr>
              <a:spcAft>
                <a:spcPts val="900"/>
              </a:spcAft>
            </a:pPr>
            <a:r>
              <a:rPr lang="en-GB" sz="2000" dirty="0"/>
              <a:t>Every picture in a flipbook is a still and individual image which does not move. However, when we flick the pages quickly, they appear to move. </a:t>
            </a:r>
          </a:p>
          <a:p>
            <a:pPr>
              <a:spcAft>
                <a:spcPts val="900"/>
              </a:spcAft>
            </a:pPr>
            <a:r>
              <a:rPr lang="en-GB" sz="2000" dirty="0"/>
              <a:t>Everything you watch such as You Tube videos, movies in the cinema, TV shows etc work on the same principle as a flipbook – the pictures on the screen are an illusion created by projecting still images really quickly. 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0DD82-1823-47A6-95D8-177427EC67C5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D4442C6-AB13-4BCF-AAE1-79AB3E06AD8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CF060955-F70D-47A3-875A-46C5B20F3216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8" name="Rectangle 17">
            <a:hlinkClick r:id="rId2"/>
            <a:extLst>
              <a:ext uri="{FF2B5EF4-FFF2-40B4-BE49-F238E27FC236}">
                <a16:creationId xmlns:a16="http://schemas.microsoft.com/office/drawing/2014/main" id="{D524225E-C170-400B-9402-9EBA7B9D108A}"/>
              </a:ext>
            </a:extLst>
          </p:cNvPr>
          <p:cNvSpPr/>
          <p:nvPr/>
        </p:nvSpPr>
        <p:spPr>
          <a:xfrm>
            <a:off x="303589" y="615867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24" name="Picture 23">
            <a:hlinkClick r:id="rId2"/>
            <a:extLst>
              <a:ext uri="{FF2B5EF4-FFF2-40B4-BE49-F238E27FC236}">
                <a16:creationId xmlns:a16="http://schemas.microsoft.com/office/drawing/2014/main" id="{9F91BD63-4A0F-4B34-85DE-5794ADDA20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601" y="394544"/>
            <a:ext cx="6781800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820174"/>
            <a:ext cx="10691812" cy="327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are now going to have a go at creating your own animations by creating a flipbook on the computers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5651244"/>
            <a:ext cx="9914985" cy="613396"/>
          </a:xfrm>
        </p:spPr>
        <p:txBody>
          <a:bodyPr/>
          <a:lstStyle/>
          <a:p>
            <a:r>
              <a:rPr lang="en-GB" sz="2000" b="0" dirty="0"/>
              <a:t>Did you enjoy the activity?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5CDEACB9-05A2-4314-9CD7-4147A4F2E7B4}"/>
              </a:ext>
            </a:extLst>
          </p:cNvPr>
          <p:cNvSpPr txBox="1">
            <a:spLocks/>
          </p:cNvSpPr>
          <p:nvPr/>
        </p:nvSpPr>
        <p:spPr>
          <a:xfrm>
            <a:off x="388414" y="2101720"/>
            <a:ext cx="5356216" cy="2244127"/>
          </a:xfrm>
          <a:prstGeom prst="rect">
            <a:avLst/>
          </a:prstGeom>
        </p:spPr>
        <p:txBody>
          <a:bodyPr vert="horz" lIns="0" tIns="0" rIns="0" bIns="0" numCol="1" spcCol="18000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Go to https://flipanim.com (this can sometimes take a while to load)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Use the mouse to draw a simple stick man on the first page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Use the plus sign with the two pages beneath to duplicate this page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Change something slightly on the second page and then duplicate the page again 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r>
              <a:rPr lang="en-GB" sz="1800" b="0" dirty="0">
                <a:solidFill>
                  <a:schemeClr val="tx1"/>
                </a:solidFill>
              </a:rPr>
              <a:t>Keep playing your animation to see what it looks like by pressing play or flicking through the pages</a:t>
            </a:r>
          </a:p>
          <a:p>
            <a:pPr marL="342900" indent="-342900">
              <a:spcAft>
                <a:spcPts val="300"/>
              </a:spcAft>
              <a:buFont typeface="+mj-lt"/>
              <a:buAutoNum type="arabicPeriod"/>
            </a:pPr>
            <a:endParaRPr lang="en-GB" sz="1400" dirty="0">
              <a:solidFill>
                <a:schemeClr val="tx1"/>
              </a:solidFill>
            </a:endParaRPr>
          </a:p>
        </p:txBody>
      </p:sp>
      <p:pic>
        <p:nvPicPr>
          <p:cNvPr id="17" name="Picture 2" descr="Image result for flip animation">
            <a:extLst>
              <a:ext uri="{FF2B5EF4-FFF2-40B4-BE49-F238E27FC236}">
                <a16:creationId xmlns:a16="http://schemas.microsoft.com/office/drawing/2014/main" id="{DA94B589-57C4-4381-8C35-416C60A34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8142" y="2101720"/>
            <a:ext cx="475297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259,1,Slide4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1076</Words>
  <Application>Microsoft Office PowerPoint</Application>
  <PresentationFormat>Custom</PresentationFormat>
  <Paragraphs>104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Arial</vt:lpstr>
      <vt:lpstr>PwC</vt:lpstr>
      <vt:lpstr>Tech for Entertainment and Art: Teacher notes</vt:lpstr>
      <vt:lpstr>Share homework</vt:lpstr>
      <vt:lpstr>Entertainment and Art</vt:lpstr>
      <vt:lpstr>How is tech used for entertainment and art?</vt:lpstr>
      <vt:lpstr>Careers in Tech for Entertainment and Art</vt:lpstr>
      <vt:lpstr>Meet today’s role model</vt:lpstr>
      <vt:lpstr>Technology in the movies: CGI  </vt:lpstr>
      <vt:lpstr>Flip book animation</vt:lpstr>
      <vt:lpstr>You are now going to have a go at creating your own animations by creating a flipbook on the computers</vt:lpstr>
      <vt:lpstr>Class discussion </vt:lpstr>
      <vt:lpstr>Holograms in concerts </vt:lpstr>
      <vt:lpstr>Technology and Music / Sound</vt:lpstr>
      <vt:lpstr>Technology and Art</vt:lpstr>
      <vt:lpstr>How is technology changing the world of work?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176</cp:revision>
  <dcterms:created xsi:type="dcterms:W3CDTF">2018-10-18T09:26:04Z</dcterms:created>
  <dcterms:modified xsi:type="dcterms:W3CDTF">2025-07-14T15:17:45Z</dcterms:modified>
  <cp:category/>
</cp:coreProperties>
</file>